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handoutMasterIdLst>
    <p:handoutMasterId r:id="rId18"/>
  </p:handoutMasterIdLst>
  <p:sldIdLst>
    <p:sldId id="256" r:id="rId2"/>
    <p:sldId id="266" r:id="rId3"/>
    <p:sldId id="257" r:id="rId4"/>
    <p:sldId id="258" r:id="rId5"/>
    <p:sldId id="259" r:id="rId6"/>
    <p:sldId id="260" r:id="rId7"/>
    <p:sldId id="270" r:id="rId8"/>
    <p:sldId id="261" r:id="rId9"/>
    <p:sldId id="262" r:id="rId10"/>
    <p:sldId id="263" r:id="rId11"/>
    <p:sldId id="264" r:id="rId12"/>
    <p:sldId id="271" r:id="rId13"/>
    <p:sldId id="265" r:id="rId14"/>
    <p:sldId id="269" r:id="rId15"/>
    <p:sldId id="268" r:id="rId16"/>
    <p:sldId id="267" r:id="rId1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440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440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8F30549C-ACFE-4666-9DD2-95D2738CC8C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938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39939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39940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9941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9942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9943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9944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39945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9946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39947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9948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9949" name="Rectangle 13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9950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9951" name="Rectangle 1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CFF7197E-0EDC-4AA6-BBE8-F7F58D0F1C7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9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99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7" grpId="0"/>
      <p:bldP spid="39948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994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9948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F260147-2CF4-496C-A2CA-3253879F394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4E3F356-5863-4C1D-A377-A2A4AE05586F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5157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5D2EC47-5989-4324-981A-DAE3FD6CA20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>
          <a:xfrm>
            <a:off x="3124200" y="6248400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745A08-B487-4DA9-8463-7D864288DBDA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83F615E-F4DC-4F61-A977-9D5E77039F2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26F6A64-56C1-4371-BB3D-F3A070678324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588E68F-5112-45B0-82FA-CAF222A283A8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F70E9C4-98E2-4F61-BDEC-D8758F25891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83239F5-8CEB-4DE5-9701-8F9E0F8AA4EE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5C4B4A6-4DEB-4A6E-A59E-17A79D50B858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4702EC6-BD92-4333-BD91-1411DD02FACA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6E98F4B1-5D21-46CD-B7A1-E6290F590D58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38916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38917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38918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8919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8920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8921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8922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38923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8924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38925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8926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8927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  <p:sldLayoutId id="2147483667" r:id="rId12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8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89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89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89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89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89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25" grpId="0"/>
      <p:bldP spid="38927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89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8927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89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8927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89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8927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89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8927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89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892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b="0"/>
              <a:t>The absorption and elimination of alcohol</a:t>
            </a:r>
            <a:endParaRPr lang="en-US" b="0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3600" b="1"/>
              <a:t>What is alcohol</a:t>
            </a:r>
          </a:p>
          <a:p>
            <a:r>
              <a:rPr lang="en-GB" sz="3600" b="1"/>
              <a:t>How is it absorbed</a:t>
            </a:r>
          </a:p>
          <a:p>
            <a:r>
              <a:rPr lang="en-GB" sz="3600" b="1"/>
              <a:t>How is it eliminated</a:t>
            </a:r>
          </a:p>
          <a:p>
            <a:r>
              <a:rPr lang="en-GB" sz="3600" b="1"/>
              <a:t>What is a unit of alcohol</a:t>
            </a:r>
          </a:p>
          <a:p>
            <a:r>
              <a:rPr lang="en-GB" sz="3600" b="1"/>
              <a:t>How can a unit be calculated</a:t>
            </a:r>
          </a:p>
          <a:p>
            <a:r>
              <a:rPr lang="en-GB" sz="3600" b="1"/>
              <a:t>A unit the drink drive law and you</a:t>
            </a:r>
            <a:endParaRPr lang="en-US" sz="36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b="0"/>
              <a:t>The Reality</a:t>
            </a:r>
            <a:endParaRPr lang="en-US" b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sz="3600" b="1"/>
              <a:t>Driving at the British legal limit can make a driver up to 5 times likelier to crash</a:t>
            </a:r>
          </a:p>
          <a:p>
            <a:pPr>
              <a:lnSpc>
                <a:spcPct val="90000"/>
              </a:lnSpc>
            </a:pPr>
            <a:r>
              <a:rPr lang="en-GB" sz="3600" b="1"/>
              <a:t>Even small amounts of alcohol can double the risk of crashing</a:t>
            </a:r>
          </a:p>
          <a:p>
            <a:pPr>
              <a:lnSpc>
                <a:spcPct val="90000"/>
              </a:lnSpc>
            </a:pPr>
            <a:r>
              <a:rPr lang="en-GB" sz="3600" b="1"/>
              <a:t>The legal limit is not necessarily the safe limit</a:t>
            </a:r>
          </a:p>
          <a:p>
            <a:pPr>
              <a:lnSpc>
                <a:spcPct val="90000"/>
              </a:lnSpc>
            </a:pPr>
            <a:r>
              <a:rPr lang="en-GB" sz="3600" b="1"/>
              <a:t>Highest limit in Europe</a:t>
            </a:r>
            <a:endParaRPr lang="en-US" sz="36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b="0"/>
              <a:t>The Effects</a:t>
            </a:r>
            <a:br>
              <a:rPr lang="en-GB" sz="4000" b="0"/>
            </a:br>
            <a:r>
              <a:rPr lang="en-GB" sz="4000" b="0"/>
              <a:t> </a:t>
            </a:r>
            <a:r>
              <a:rPr lang="en-GB" sz="3200"/>
              <a:t>1 unit of alcohol = 7ug of breath (Maybe!)      HOWEVER</a:t>
            </a:r>
            <a:endParaRPr lang="en-US" sz="320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700213"/>
            <a:ext cx="4038600" cy="4425950"/>
          </a:xfrm>
        </p:spPr>
        <p:txBody>
          <a:bodyPr/>
          <a:lstStyle/>
          <a:p>
            <a:pPr algn="ctr">
              <a:lnSpc>
                <a:spcPct val="90000"/>
              </a:lnSpc>
              <a:buFont typeface="Wingdings" pitchFamily="2" charset="2"/>
              <a:buNone/>
            </a:pPr>
            <a:endParaRPr lang="en-GB"/>
          </a:p>
          <a:p>
            <a:pPr>
              <a:lnSpc>
                <a:spcPct val="90000"/>
              </a:lnSpc>
            </a:pPr>
            <a:r>
              <a:rPr lang="en-GB" sz="3600" b="1"/>
              <a:t>Gender</a:t>
            </a:r>
          </a:p>
          <a:p>
            <a:pPr>
              <a:lnSpc>
                <a:spcPct val="90000"/>
              </a:lnSpc>
            </a:pPr>
            <a:endParaRPr lang="en-GB" sz="3600" b="1"/>
          </a:p>
          <a:p>
            <a:pPr>
              <a:lnSpc>
                <a:spcPct val="90000"/>
              </a:lnSpc>
            </a:pPr>
            <a:r>
              <a:rPr lang="en-GB" sz="3600" b="1"/>
              <a:t>Size</a:t>
            </a:r>
          </a:p>
          <a:p>
            <a:pPr>
              <a:lnSpc>
                <a:spcPct val="90000"/>
              </a:lnSpc>
            </a:pPr>
            <a:endParaRPr lang="en-GB" sz="3600" b="1"/>
          </a:p>
          <a:p>
            <a:pPr>
              <a:lnSpc>
                <a:spcPct val="90000"/>
              </a:lnSpc>
            </a:pPr>
            <a:r>
              <a:rPr lang="en-GB" sz="3600" b="1"/>
              <a:t>Fitness  </a:t>
            </a:r>
          </a:p>
          <a:p>
            <a:pPr>
              <a:lnSpc>
                <a:spcPct val="90000"/>
              </a:lnSpc>
            </a:pPr>
            <a:endParaRPr lang="en-GB" sz="3600" b="1"/>
          </a:p>
          <a:p>
            <a:pPr>
              <a:lnSpc>
                <a:spcPct val="90000"/>
              </a:lnSpc>
            </a:pPr>
            <a:r>
              <a:rPr lang="en-GB" sz="3600" b="1"/>
              <a:t>Medication</a:t>
            </a:r>
          </a:p>
          <a:p>
            <a:pPr>
              <a:lnSpc>
                <a:spcPct val="90000"/>
              </a:lnSpc>
            </a:pPr>
            <a:endParaRPr lang="en-US"/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endParaRPr lang="en-GB"/>
          </a:p>
          <a:p>
            <a:r>
              <a:rPr lang="en-GB" sz="3600" b="1"/>
              <a:t>Mood</a:t>
            </a:r>
          </a:p>
          <a:p>
            <a:endParaRPr lang="en-GB" sz="3600" b="1"/>
          </a:p>
          <a:p>
            <a:r>
              <a:rPr lang="en-GB" sz="3600" b="1"/>
              <a:t>Food</a:t>
            </a:r>
          </a:p>
          <a:p>
            <a:endParaRPr lang="en-GB" sz="3600" b="1"/>
          </a:p>
          <a:p>
            <a:r>
              <a:rPr lang="en-GB" sz="3600" b="1"/>
              <a:t>Topping up</a:t>
            </a:r>
            <a:endParaRPr lang="en-US" sz="36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The effect</a:t>
            </a:r>
            <a:endParaRPr lang="en-US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GB" sz="3200"/>
              <a:t>If 7ug breath = unit</a:t>
            </a:r>
          </a:p>
          <a:p>
            <a:endParaRPr lang="en-GB" sz="3200"/>
          </a:p>
          <a:p>
            <a:r>
              <a:rPr lang="en-GB" sz="3200"/>
              <a:t>Large Adult Male</a:t>
            </a:r>
          </a:p>
          <a:p>
            <a:endParaRPr lang="en-GB" sz="3200"/>
          </a:p>
          <a:p>
            <a:endParaRPr lang="en-GB" sz="3200"/>
          </a:p>
          <a:p>
            <a:r>
              <a:rPr lang="en-GB" sz="3200"/>
              <a:t>Small Adult Female</a:t>
            </a:r>
            <a:endParaRPr lang="en-US" sz="3200"/>
          </a:p>
        </p:txBody>
      </p:sp>
      <p:sp>
        <p:nvSpPr>
          <p:cNvPr id="49156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GB" sz="3200"/>
              <a:t>5 units = 35ug limit</a:t>
            </a:r>
          </a:p>
          <a:p>
            <a:endParaRPr lang="en-GB" sz="3200"/>
          </a:p>
          <a:p>
            <a:r>
              <a:rPr lang="en-GB" sz="3200"/>
              <a:t>5 units = 65/80 blood</a:t>
            </a:r>
          </a:p>
          <a:p>
            <a:endParaRPr lang="en-GB" sz="3200"/>
          </a:p>
          <a:p>
            <a:r>
              <a:rPr lang="en-GB" sz="3200"/>
              <a:t>5 units = 112/80 blood</a:t>
            </a:r>
            <a:endParaRPr lang="en-US" sz="3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b="0"/>
              <a:t>The morning after</a:t>
            </a:r>
            <a:endParaRPr lang="en-US" b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3600" b="1"/>
              <a:t>Friday night drinks from 9pm to Midnight</a:t>
            </a:r>
          </a:p>
          <a:p>
            <a:endParaRPr lang="en-GB" sz="3600" b="1"/>
          </a:p>
          <a:p>
            <a:r>
              <a:rPr lang="en-GB" sz="3600" b="1"/>
              <a:t>Drinks 5 pints of 4.2% abv Lager and 2 double Jack Daniels</a:t>
            </a:r>
          </a:p>
          <a:p>
            <a:endParaRPr lang="en-GB" sz="3600" b="1"/>
          </a:p>
          <a:p>
            <a:r>
              <a:rPr lang="en-GB" sz="3600" b="1"/>
              <a:t>In bed by 12.30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b="0"/>
              <a:t>The morning after</a:t>
            </a:r>
            <a:endParaRPr lang="en-US" b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sz="3600" b="1"/>
          </a:p>
          <a:p>
            <a:endParaRPr lang="en-GB" sz="3600" b="1"/>
          </a:p>
          <a:p>
            <a:r>
              <a:rPr lang="en-GB" sz="3600" b="1"/>
              <a:t>When would you be happy for this pupil to drive your car?</a:t>
            </a:r>
            <a:endParaRPr lang="en-US" sz="36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b="0"/>
              <a:t>The morning after</a:t>
            </a:r>
            <a:endParaRPr lang="en-US" b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3600" b="1"/>
              <a:t>Lager = 12.5 units </a:t>
            </a:r>
          </a:p>
          <a:p>
            <a:r>
              <a:rPr lang="en-GB" sz="3600" b="1"/>
              <a:t>Jack Daniels = 4 units</a:t>
            </a:r>
          </a:p>
          <a:p>
            <a:r>
              <a:rPr lang="en-GB" sz="3600" b="1"/>
              <a:t>16.5 units = 16.5 hours approx. to leave body</a:t>
            </a:r>
          </a:p>
          <a:p>
            <a:endParaRPr lang="en-GB" sz="3600" b="1"/>
          </a:p>
          <a:p>
            <a:r>
              <a:rPr lang="en-GB" sz="4400" b="1"/>
              <a:t>Alcohol free 1.30pm next day</a:t>
            </a:r>
            <a:endParaRPr lang="en-US" sz="4400" b="1"/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Warning</a:t>
            </a:r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="1"/>
              <a:t>There are no hard and fast rules for calculating alcohol elimination</a:t>
            </a:r>
          </a:p>
          <a:p>
            <a:r>
              <a:rPr lang="en-GB" b="1"/>
              <a:t>Drink driving offences stay on your licence for 11 years (10 years for re-offending)</a:t>
            </a:r>
          </a:p>
          <a:p>
            <a:r>
              <a:rPr lang="en-GB" b="1"/>
              <a:t>Banned for at least 1 year first offence</a:t>
            </a:r>
          </a:p>
          <a:p>
            <a:r>
              <a:rPr lang="en-GB" b="1"/>
              <a:t>On the CRB register and PNC number for 5 years (in most cases)</a:t>
            </a:r>
            <a:endParaRPr lang="en-US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b="0"/>
              <a:t>What is alcohol</a:t>
            </a:r>
            <a:endParaRPr lang="en-US" b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3600" b="1"/>
              <a:t>Alcohol is Ethanol</a:t>
            </a:r>
          </a:p>
          <a:p>
            <a:r>
              <a:rPr lang="en-GB" sz="3600" b="1"/>
              <a:t>Naturally occurs in fermentation</a:t>
            </a:r>
          </a:p>
          <a:p>
            <a:r>
              <a:rPr lang="en-GB" sz="3600" b="1"/>
              <a:t>Added artificially ( Alco-pops)</a:t>
            </a:r>
          </a:p>
          <a:p>
            <a:r>
              <a:rPr lang="en-GB" sz="3600" b="1"/>
              <a:t>It is a drug</a:t>
            </a:r>
          </a:p>
          <a:p>
            <a:r>
              <a:rPr lang="en-GB" sz="3600" b="1"/>
              <a:t>It is a poison</a:t>
            </a:r>
            <a:endParaRPr lang="en-US" sz="36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b="0"/>
              <a:t>How is alcohol absorbed</a:t>
            </a:r>
            <a:endParaRPr lang="en-US" b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3600" b="1"/>
              <a:t>Swallowed</a:t>
            </a:r>
          </a:p>
          <a:p>
            <a:r>
              <a:rPr lang="en-GB" sz="3600" b="1"/>
              <a:t>Goes through stomach &amp; intestine wall</a:t>
            </a:r>
          </a:p>
          <a:p>
            <a:r>
              <a:rPr lang="en-GB" sz="3600" b="1"/>
              <a:t>Into blood and pumped by heart</a:t>
            </a:r>
          </a:p>
          <a:p>
            <a:r>
              <a:rPr lang="en-GB" sz="3600" b="1"/>
              <a:t>To the brain</a:t>
            </a:r>
          </a:p>
          <a:p>
            <a:r>
              <a:rPr lang="en-GB" sz="3600" b="1"/>
              <a:t>All within 5 minutes</a:t>
            </a:r>
            <a:endParaRPr lang="en-US" sz="36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b="0"/>
              <a:t>How eliminated</a:t>
            </a:r>
            <a:endParaRPr lang="en-US" b="0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sz="3600" b="1"/>
              <a:t>Breath</a:t>
            </a:r>
          </a:p>
          <a:p>
            <a:pPr>
              <a:lnSpc>
                <a:spcPct val="90000"/>
              </a:lnSpc>
            </a:pPr>
            <a:endParaRPr lang="en-GB" sz="3600" b="1"/>
          </a:p>
          <a:p>
            <a:pPr>
              <a:lnSpc>
                <a:spcPct val="90000"/>
              </a:lnSpc>
            </a:pPr>
            <a:r>
              <a:rPr lang="en-GB" sz="3600" b="1"/>
              <a:t>Sweat</a:t>
            </a:r>
          </a:p>
          <a:p>
            <a:pPr>
              <a:lnSpc>
                <a:spcPct val="90000"/>
              </a:lnSpc>
            </a:pPr>
            <a:endParaRPr lang="en-GB" sz="3600" b="1"/>
          </a:p>
          <a:p>
            <a:pPr>
              <a:lnSpc>
                <a:spcPct val="90000"/>
              </a:lnSpc>
            </a:pPr>
            <a:r>
              <a:rPr lang="en-GB" sz="3600" b="1"/>
              <a:t>Urine</a:t>
            </a:r>
          </a:p>
          <a:p>
            <a:pPr>
              <a:lnSpc>
                <a:spcPct val="90000"/>
              </a:lnSpc>
            </a:pPr>
            <a:endParaRPr lang="en-GB" sz="3600" b="1"/>
          </a:p>
          <a:p>
            <a:pPr>
              <a:lnSpc>
                <a:spcPct val="90000"/>
              </a:lnSpc>
            </a:pPr>
            <a:r>
              <a:rPr lang="en-GB" sz="3600" b="1"/>
              <a:t>Liver</a:t>
            </a:r>
            <a:endParaRPr lang="en-US" sz="3600" b="1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sz="3600" b="1"/>
              <a:t>2%  -  4%</a:t>
            </a:r>
          </a:p>
          <a:p>
            <a:pPr>
              <a:lnSpc>
                <a:spcPct val="90000"/>
              </a:lnSpc>
            </a:pPr>
            <a:endParaRPr lang="en-GB" sz="3600" b="1"/>
          </a:p>
          <a:p>
            <a:pPr>
              <a:lnSpc>
                <a:spcPct val="90000"/>
              </a:lnSpc>
            </a:pPr>
            <a:r>
              <a:rPr lang="en-GB" sz="3600" b="1"/>
              <a:t>2%  -  6%</a:t>
            </a:r>
          </a:p>
          <a:p>
            <a:pPr>
              <a:lnSpc>
                <a:spcPct val="90000"/>
              </a:lnSpc>
            </a:pPr>
            <a:endParaRPr lang="en-GB" sz="3600" b="1"/>
          </a:p>
          <a:p>
            <a:pPr>
              <a:lnSpc>
                <a:spcPct val="90000"/>
              </a:lnSpc>
            </a:pPr>
            <a:r>
              <a:rPr lang="en-GB" sz="3600" b="1"/>
              <a:t>2%  -  4%</a:t>
            </a:r>
          </a:p>
          <a:p>
            <a:pPr>
              <a:lnSpc>
                <a:spcPct val="90000"/>
              </a:lnSpc>
            </a:pPr>
            <a:endParaRPr lang="en-GB" sz="3600" b="1"/>
          </a:p>
          <a:p>
            <a:pPr>
              <a:lnSpc>
                <a:spcPct val="90000"/>
              </a:lnSpc>
            </a:pPr>
            <a:r>
              <a:rPr lang="en-GB" sz="3600" b="1"/>
              <a:t>90% approx.</a:t>
            </a:r>
            <a:endParaRPr lang="en-US" sz="36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b="0"/>
              <a:t>What is ABV</a:t>
            </a:r>
            <a:endParaRPr lang="en-US" b="0"/>
          </a:p>
        </p:txBody>
      </p:sp>
      <p:pic>
        <p:nvPicPr>
          <p:cNvPr id="8198" name="Picture 6" descr="MC900334448[1]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195513" y="1916113"/>
            <a:ext cx="1655762" cy="3709987"/>
          </a:xfrm>
        </p:spPr>
      </p:pic>
      <p:sp>
        <p:nvSpPr>
          <p:cNvPr id="8195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GB" sz="3600" b="1"/>
              <a:t>Alcohol by volume</a:t>
            </a:r>
          </a:p>
          <a:p>
            <a:endParaRPr lang="en-GB" sz="3600" b="1"/>
          </a:p>
          <a:p>
            <a:r>
              <a:rPr lang="en-GB" sz="3600" b="1"/>
              <a:t>14% ABV</a:t>
            </a:r>
          </a:p>
          <a:p>
            <a:endParaRPr lang="en-GB" sz="3600" b="1"/>
          </a:p>
          <a:p>
            <a:r>
              <a:rPr lang="en-GB" sz="3600" b="1"/>
              <a:t>Means 14% of content is alcohol</a:t>
            </a:r>
            <a:endParaRPr lang="en-US" sz="36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b="0"/>
              <a:t>What is a unit</a:t>
            </a:r>
            <a:endParaRPr lang="en-US" b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3600" b="1"/>
              <a:t>For calculation purposes a unit of alcohol is the average amount of alcohol a healthy body can eliminate in 1 hour</a:t>
            </a:r>
            <a:endParaRPr lang="en-US" sz="36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8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What equals a unit</a:t>
            </a:r>
            <a:endParaRPr lang="en-US"/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GB" sz="2800"/>
              <a:t>Half pint of 3.5% abv beer</a:t>
            </a:r>
          </a:p>
          <a:p>
            <a:endParaRPr lang="en-GB" sz="2800"/>
          </a:p>
          <a:p>
            <a:r>
              <a:rPr lang="en-GB" sz="2800"/>
              <a:t>125ml glass of 9% abv wine</a:t>
            </a:r>
          </a:p>
          <a:p>
            <a:endParaRPr lang="en-GB" sz="2800"/>
          </a:p>
          <a:p>
            <a:endParaRPr lang="en-GB" sz="2800"/>
          </a:p>
          <a:p>
            <a:r>
              <a:rPr lang="en-GB" sz="2800"/>
              <a:t>25ml glass of 40% abv spirit</a:t>
            </a:r>
            <a:endParaRPr lang="en-US" sz="2800"/>
          </a:p>
        </p:txBody>
      </p:sp>
      <p:pic>
        <p:nvPicPr>
          <p:cNvPr id="41991" name="Picture 7" descr="MC900291052[1]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39750" y="1628775"/>
            <a:ext cx="1122363" cy="1223963"/>
          </a:xfrm>
        </p:spPr>
      </p:pic>
      <p:pic>
        <p:nvPicPr>
          <p:cNvPr id="41992" name="Picture 8" descr="MC900441743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850" y="3141663"/>
            <a:ext cx="1439863" cy="1439862"/>
          </a:xfrm>
          <a:prstGeom prst="rect">
            <a:avLst/>
          </a:prstGeom>
          <a:noFill/>
        </p:spPr>
      </p:pic>
      <p:pic>
        <p:nvPicPr>
          <p:cNvPr id="41993" name="Picture 9" descr="MC900112764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288" y="5100638"/>
            <a:ext cx="1800225" cy="113665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19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19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19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8" grpId="0"/>
      <p:bldP spid="41990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b="0"/>
              <a:t>How to calculate units</a:t>
            </a:r>
            <a:endParaRPr lang="en-US" b="0"/>
          </a:p>
        </p:txBody>
      </p:sp>
      <p:pic>
        <p:nvPicPr>
          <p:cNvPr id="12294" name="Picture 6" descr="MC900439422[1]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57200" y="1843088"/>
            <a:ext cx="4038600" cy="4038600"/>
          </a:xfrm>
        </p:spPr>
      </p:pic>
      <p:sp>
        <p:nvSpPr>
          <p:cNvPr id="12292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GB" sz="2800"/>
              <a:t>Volume x ABV divided by 1000</a:t>
            </a:r>
          </a:p>
          <a:p>
            <a:r>
              <a:rPr lang="en-GB" sz="2800"/>
              <a:t>Example 330ml bottle of 5% abv beer.</a:t>
            </a:r>
          </a:p>
          <a:p>
            <a:r>
              <a:rPr lang="en-GB" sz="2800"/>
              <a:t>330x5 = 1650/1000 </a:t>
            </a:r>
          </a:p>
          <a:p>
            <a:r>
              <a:rPr lang="en-GB" sz="2800"/>
              <a:t>= 1.65 units. </a:t>
            </a:r>
          </a:p>
          <a:p>
            <a:r>
              <a:rPr lang="en-GB" sz="2800"/>
              <a:t>For safety always round up  </a:t>
            </a:r>
            <a:r>
              <a:rPr lang="en-GB" sz="3600"/>
              <a:t>= 2 units</a:t>
            </a:r>
            <a:endParaRPr lang="en-US" sz="3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b="0"/>
              <a:t>The Law</a:t>
            </a:r>
            <a:endParaRPr lang="en-US" b="0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GB" sz="3600" b="1"/>
              <a:t>Breath</a:t>
            </a:r>
          </a:p>
          <a:p>
            <a:endParaRPr lang="en-GB" sz="3600" b="1"/>
          </a:p>
          <a:p>
            <a:r>
              <a:rPr lang="en-GB" sz="3600" b="1"/>
              <a:t>Blood</a:t>
            </a:r>
          </a:p>
          <a:p>
            <a:endParaRPr lang="en-GB" sz="3600" b="1"/>
          </a:p>
          <a:p>
            <a:r>
              <a:rPr lang="en-GB" sz="3600" b="1"/>
              <a:t>Urine</a:t>
            </a:r>
            <a:endParaRPr lang="en-US" sz="3600" b="1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GB" sz="3600" b="1"/>
              <a:t>35ug </a:t>
            </a:r>
            <a:r>
              <a:rPr lang="en-GB" sz="2400" b="1"/>
              <a:t>(microgrammes)</a:t>
            </a:r>
          </a:p>
          <a:p>
            <a:pPr>
              <a:buFont typeface="Wingdings" pitchFamily="2" charset="2"/>
              <a:buNone/>
            </a:pPr>
            <a:r>
              <a:rPr lang="en-GB" sz="3600" b="1"/>
              <a:t>  </a:t>
            </a:r>
          </a:p>
          <a:p>
            <a:r>
              <a:rPr lang="en-GB" sz="3600" b="1"/>
              <a:t>80mg </a:t>
            </a:r>
            <a:r>
              <a:rPr lang="en-GB" sz="2400" b="1"/>
              <a:t>(milligrams)</a:t>
            </a:r>
            <a:endParaRPr lang="en-GB" sz="3600" b="1"/>
          </a:p>
          <a:p>
            <a:pPr>
              <a:buFont typeface="Wingdings" pitchFamily="2" charset="2"/>
              <a:buNone/>
            </a:pPr>
            <a:endParaRPr lang="en-GB" sz="3600" b="1"/>
          </a:p>
          <a:p>
            <a:r>
              <a:rPr lang="en-GB" sz="3600" b="1"/>
              <a:t>107mg </a:t>
            </a:r>
            <a:r>
              <a:rPr lang="en-GB" sz="2400" b="1"/>
              <a:t>(milligrams)</a:t>
            </a:r>
            <a:endParaRPr lang="en-US" sz="36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ream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lnDef>
  </a:objectDefaults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492</TotalTime>
  <Words>429</Words>
  <Application>Microsoft Office PowerPoint</Application>
  <PresentationFormat>On-screen Show (4:3)</PresentationFormat>
  <Paragraphs>119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Garamond</vt:lpstr>
      <vt:lpstr>Times New Roman</vt:lpstr>
      <vt:lpstr>Wingdings</vt:lpstr>
      <vt:lpstr>Stream</vt:lpstr>
      <vt:lpstr>The absorption and elimination of alcohol</vt:lpstr>
      <vt:lpstr>What is alcohol</vt:lpstr>
      <vt:lpstr>How is alcohol absorbed</vt:lpstr>
      <vt:lpstr>How eliminated</vt:lpstr>
      <vt:lpstr>What is ABV</vt:lpstr>
      <vt:lpstr>What is a unit</vt:lpstr>
      <vt:lpstr>What equals a unit</vt:lpstr>
      <vt:lpstr>How to calculate units</vt:lpstr>
      <vt:lpstr>The Law</vt:lpstr>
      <vt:lpstr>The Reality</vt:lpstr>
      <vt:lpstr>The Effects  1 unit of alcohol = 7ug of breath (Maybe!)      HOWEVER</vt:lpstr>
      <vt:lpstr>The effect</vt:lpstr>
      <vt:lpstr>The morning after</vt:lpstr>
      <vt:lpstr>The morning after</vt:lpstr>
      <vt:lpstr>The morning after</vt:lpstr>
      <vt:lpstr>Warning</vt:lpstr>
    </vt:vector>
  </TitlesOfParts>
  <Company>Laptop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absorption and elimination of alcohol</dc:title>
  <dc:creator>Tony Baker</dc:creator>
  <cp:lastModifiedBy>Freeman</cp:lastModifiedBy>
  <cp:revision>19</cp:revision>
  <dcterms:created xsi:type="dcterms:W3CDTF">2010-09-03T13:26:03Z</dcterms:created>
  <dcterms:modified xsi:type="dcterms:W3CDTF">2012-02-17T17:43:19Z</dcterms:modified>
</cp:coreProperties>
</file>